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9.jpg" ContentType="image/png"/>
  <Override PartName="/ppt/media/image13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1" r:id="rId1"/>
  </p:sldMasterIdLst>
  <p:notesMasterIdLst>
    <p:notesMasterId r:id="rId23"/>
  </p:notesMasterIdLst>
  <p:sldIdLst>
    <p:sldId id="279" r:id="rId2"/>
    <p:sldId id="257" r:id="rId3"/>
    <p:sldId id="261" r:id="rId4"/>
    <p:sldId id="262" r:id="rId5"/>
    <p:sldId id="277" r:id="rId6"/>
    <p:sldId id="300" r:id="rId7"/>
    <p:sldId id="280" r:id="rId8"/>
    <p:sldId id="301" r:id="rId9"/>
    <p:sldId id="302" r:id="rId10"/>
    <p:sldId id="306" r:id="rId11"/>
    <p:sldId id="264" r:id="rId12"/>
    <p:sldId id="292" r:id="rId13"/>
    <p:sldId id="303" r:id="rId14"/>
    <p:sldId id="304" r:id="rId15"/>
    <p:sldId id="305" r:id="rId16"/>
    <p:sldId id="307" r:id="rId17"/>
    <p:sldId id="274" r:id="rId18"/>
    <p:sldId id="275" r:id="rId19"/>
    <p:sldId id="272" r:id="rId20"/>
    <p:sldId id="26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46"/>
  </p:normalViewPr>
  <p:slideViewPr>
    <p:cSldViewPr snapToGrid="0" snapToObjects="1">
      <p:cViewPr varScale="1">
        <p:scale>
          <a:sx n="62" d="100"/>
          <a:sy n="62" d="100"/>
        </p:scale>
        <p:origin x="224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562C1-53E2-4339-9D7C-530BAC5BCD8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291D61-1C13-4E06-B2B7-864D02B3C79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PART 1: Looking for opportunities (LO3)</a:t>
          </a:r>
        </a:p>
      </dgm:t>
    </dgm:pt>
    <dgm:pt modelId="{6FDC0060-3604-4446-8A68-7D055F7AC303}" type="parTrans" cxnId="{3B42430B-AAF5-4CB4-B512-BEB2B9264AF6}">
      <dgm:prSet/>
      <dgm:spPr/>
      <dgm:t>
        <a:bodyPr/>
        <a:lstStyle/>
        <a:p>
          <a:endParaRPr lang="en-US"/>
        </a:p>
      </dgm:t>
    </dgm:pt>
    <dgm:pt modelId="{A9FE1B07-32D2-4254-A16A-C3590DB8A49E}" type="sibTrans" cxnId="{3B42430B-AAF5-4CB4-B512-BEB2B9264AF6}">
      <dgm:prSet/>
      <dgm:spPr/>
      <dgm:t>
        <a:bodyPr/>
        <a:lstStyle/>
        <a:p>
          <a:endParaRPr lang="en-US"/>
        </a:p>
      </dgm:t>
    </dgm:pt>
    <dgm:pt modelId="{1E6ADE61-01A9-1248-A726-0A15D8038DCE}">
      <dgm:prSet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</a:rPr>
            <a:t>PART 2: Mitigating weaknesses (LO3)</a:t>
          </a:r>
        </a:p>
      </dgm:t>
    </dgm:pt>
    <dgm:pt modelId="{F7A4D90D-46A8-F94E-88FF-A5BEA5D7B0F3}" type="parTrans" cxnId="{22D7A3C0-9656-E648-A4F6-17324434F41C}">
      <dgm:prSet/>
      <dgm:spPr/>
      <dgm:t>
        <a:bodyPr/>
        <a:lstStyle/>
        <a:p>
          <a:endParaRPr lang="en-GB"/>
        </a:p>
      </dgm:t>
    </dgm:pt>
    <dgm:pt modelId="{79E32BCD-8F30-AC43-A73F-C7AAF990C34F}" type="sibTrans" cxnId="{22D7A3C0-9656-E648-A4F6-17324434F41C}">
      <dgm:prSet/>
      <dgm:spPr/>
      <dgm:t>
        <a:bodyPr/>
        <a:lstStyle/>
        <a:p>
          <a:endParaRPr lang="en-GB"/>
        </a:p>
      </dgm:t>
    </dgm:pt>
    <dgm:pt modelId="{FA49DBC0-FDB5-B54D-8F93-81E6A259FF51}" type="pres">
      <dgm:prSet presAssocID="{8B3562C1-53E2-4339-9D7C-530BAC5BCD85}" presName="linear" presStyleCnt="0">
        <dgm:presLayoutVars>
          <dgm:animLvl val="lvl"/>
          <dgm:resizeHandles val="exact"/>
        </dgm:presLayoutVars>
      </dgm:prSet>
      <dgm:spPr/>
    </dgm:pt>
    <dgm:pt modelId="{61570FBB-0013-B240-9572-5B4E83351D33}" type="pres">
      <dgm:prSet presAssocID="{2B291D61-1C13-4E06-B2B7-864D02B3C7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E72413A-CC64-8640-A48C-9360D1AA841D}" type="pres">
      <dgm:prSet presAssocID="{A9FE1B07-32D2-4254-A16A-C3590DB8A49E}" presName="spacer" presStyleCnt="0"/>
      <dgm:spPr/>
    </dgm:pt>
    <dgm:pt modelId="{74633C9B-6558-CD4A-9B12-406F7A04891B}" type="pres">
      <dgm:prSet presAssocID="{1E6ADE61-01A9-1248-A726-0A15D8038DC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B42430B-AAF5-4CB4-B512-BEB2B9264AF6}" srcId="{8B3562C1-53E2-4339-9D7C-530BAC5BCD85}" destId="{2B291D61-1C13-4E06-B2B7-864D02B3C794}" srcOrd="0" destOrd="0" parTransId="{6FDC0060-3604-4446-8A68-7D055F7AC303}" sibTransId="{A9FE1B07-32D2-4254-A16A-C3590DB8A49E}"/>
    <dgm:cxn modelId="{E0660E65-E91D-7B40-B59E-E9CA2E7C3D7C}" type="presOf" srcId="{8B3562C1-53E2-4339-9D7C-530BAC5BCD85}" destId="{FA49DBC0-FDB5-B54D-8F93-81E6A259FF51}" srcOrd="0" destOrd="0" presId="urn:microsoft.com/office/officeart/2005/8/layout/vList2"/>
    <dgm:cxn modelId="{FF966A97-74B1-C040-BA97-548939BF3947}" type="presOf" srcId="{1E6ADE61-01A9-1248-A726-0A15D8038DCE}" destId="{74633C9B-6558-CD4A-9B12-406F7A04891B}" srcOrd="0" destOrd="0" presId="urn:microsoft.com/office/officeart/2005/8/layout/vList2"/>
    <dgm:cxn modelId="{22D7A3C0-9656-E648-A4F6-17324434F41C}" srcId="{8B3562C1-53E2-4339-9D7C-530BAC5BCD85}" destId="{1E6ADE61-01A9-1248-A726-0A15D8038DCE}" srcOrd="1" destOrd="0" parTransId="{F7A4D90D-46A8-F94E-88FF-A5BEA5D7B0F3}" sibTransId="{79E32BCD-8F30-AC43-A73F-C7AAF990C34F}"/>
    <dgm:cxn modelId="{9BE550F2-A26D-4D43-BD43-C3D276057B42}" type="presOf" srcId="{2B291D61-1C13-4E06-B2B7-864D02B3C794}" destId="{61570FBB-0013-B240-9572-5B4E83351D33}" srcOrd="0" destOrd="0" presId="urn:microsoft.com/office/officeart/2005/8/layout/vList2"/>
    <dgm:cxn modelId="{74BD2540-6CF5-4C4D-97F3-CE2CD82A279B}" type="presParOf" srcId="{FA49DBC0-FDB5-B54D-8F93-81E6A259FF51}" destId="{61570FBB-0013-B240-9572-5B4E83351D33}" srcOrd="0" destOrd="0" presId="urn:microsoft.com/office/officeart/2005/8/layout/vList2"/>
    <dgm:cxn modelId="{94069095-69DD-EC4E-965A-45CBC09405AC}" type="presParOf" srcId="{FA49DBC0-FDB5-B54D-8F93-81E6A259FF51}" destId="{7E72413A-CC64-8640-A48C-9360D1AA841D}" srcOrd="1" destOrd="0" presId="urn:microsoft.com/office/officeart/2005/8/layout/vList2"/>
    <dgm:cxn modelId="{B8552DBB-3BA2-8F40-82B9-7905273971EB}" type="presParOf" srcId="{FA49DBC0-FDB5-B54D-8F93-81E6A259FF51}" destId="{74633C9B-6558-CD4A-9B12-406F7A04891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70FBB-0013-B240-9572-5B4E83351D33}">
      <dsp:nvSpPr>
        <dsp:cNvPr id="0" name=""/>
        <dsp:cNvSpPr/>
      </dsp:nvSpPr>
      <dsp:spPr>
        <a:xfrm>
          <a:off x="0" y="19331"/>
          <a:ext cx="6545199" cy="2307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solidFill>
                <a:schemeClr val="bg1"/>
              </a:solidFill>
            </a:rPr>
            <a:t>PART 1: Looking for opportunities (LO3)</a:t>
          </a:r>
        </a:p>
      </dsp:txBody>
      <dsp:txXfrm>
        <a:off x="112630" y="131961"/>
        <a:ext cx="6319939" cy="2081980"/>
      </dsp:txXfrm>
    </dsp:sp>
    <dsp:sp modelId="{74633C9B-6558-CD4A-9B12-406F7A04891B}">
      <dsp:nvSpPr>
        <dsp:cNvPr id="0" name=""/>
        <dsp:cNvSpPr/>
      </dsp:nvSpPr>
      <dsp:spPr>
        <a:xfrm>
          <a:off x="0" y="2493611"/>
          <a:ext cx="6545199" cy="2307240"/>
        </a:xfrm>
        <a:prstGeom prst="roundRect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>
              <a:solidFill>
                <a:schemeClr val="bg1"/>
              </a:solidFill>
            </a:rPr>
            <a:t>PART 2: Mitigating weaknesses (LO3)</a:t>
          </a:r>
        </a:p>
      </dsp:txBody>
      <dsp:txXfrm>
        <a:off x="112630" y="2606241"/>
        <a:ext cx="6319939" cy="2081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7C4AF-04F1-5F44-824D-82A90AACCBD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C5092-71B5-7F4C-8334-BF7EE61DB2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79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5092-71B5-7F4C-8334-BF7EE61DB2C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55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08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77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9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7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55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9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08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80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8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56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0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76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06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02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24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0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893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5130-521A-B046-9559-4D88855A9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013" y="434798"/>
            <a:ext cx="10396478" cy="2421464"/>
          </a:xfrm>
        </p:spPr>
        <p:txBody>
          <a:bodyPr>
            <a:normAutofit/>
          </a:bodyPr>
          <a:lstStyle/>
          <a:p>
            <a:pPr algn="ctr"/>
            <a:r>
              <a:rPr lang="en-GB" sz="4300" b="1" dirty="0">
                <a:latin typeface="+mn-lt"/>
              </a:rPr>
              <a:t>Professional Development Skills 1</a:t>
            </a:r>
            <a:br>
              <a:rPr lang="en-GB" sz="4300" b="1" dirty="0">
                <a:latin typeface="+mn-lt"/>
              </a:rPr>
            </a:br>
            <a:br>
              <a:rPr lang="en-GB" sz="2000" b="1" dirty="0">
                <a:latin typeface="+mn-lt"/>
              </a:rPr>
            </a:br>
            <a:r>
              <a:rPr lang="en-GB" sz="2000" b="1" dirty="0">
                <a:latin typeface="+mn-lt"/>
              </a:rPr>
              <a:t> </a:t>
            </a:r>
            <a:r>
              <a:rPr lang="en-GB" sz="4300" b="1" dirty="0">
                <a:latin typeface="+mn-lt"/>
              </a:rPr>
              <a:t>Week 5 – Station 5 &amp; 6: Planning your route and targeting your first step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DE92-174F-0245-83EB-155A8EDCF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5944" y="3105391"/>
            <a:ext cx="9072533" cy="2990609"/>
          </a:xfrm>
        </p:spPr>
        <p:txBody>
          <a:bodyPr>
            <a:noAutofit/>
          </a:bodyPr>
          <a:lstStyle/>
          <a:p>
            <a:pPr algn="l"/>
            <a:r>
              <a:rPr lang="en-GB" sz="3000" b="1" dirty="0"/>
              <a:t>Lecturer: </a:t>
            </a:r>
            <a:r>
              <a:rPr lang="en-GB" sz="3000" dirty="0"/>
              <a:t>… </a:t>
            </a:r>
          </a:p>
          <a:p>
            <a:pPr algn="l"/>
            <a:r>
              <a:rPr lang="en-GB" sz="3000" b="1" dirty="0"/>
              <a:t>Email: </a:t>
            </a:r>
            <a:r>
              <a:rPr lang="en-GB" sz="3000" dirty="0"/>
              <a:t>…</a:t>
            </a:r>
          </a:p>
          <a:p>
            <a:pPr algn="l"/>
            <a:endParaRPr lang="en-GB" sz="3000" dirty="0"/>
          </a:p>
          <a:p>
            <a:pPr algn="l"/>
            <a:r>
              <a:rPr lang="en-GB" sz="3000" b="1" dirty="0"/>
              <a:t>Module Leader: 	</a:t>
            </a:r>
            <a:r>
              <a:rPr lang="en-US" sz="3000" cap="none" dirty="0"/>
              <a:t>Kenneth Cohen</a:t>
            </a:r>
            <a:endParaRPr lang="en-GB" sz="3000" cap="none" dirty="0"/>
          </a:p>
          <a:p>
            <a:pPr algn="l"/>
            <a:r>
              <a:rPr lang="en-GB" sz="3000" b="1" dirty="0"/>
              <a:t>Email: 					</a:t>
            </a:r>
            <a:r>
              <a:rPr lang="en-GB" sz="3000" cap="none" dirty="0"/>
              <a:t>kenneth.cohen@london.aru.ac.uk</a:t>
            </a:r>
            <a:endParaRPr lang="en-GB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2BFE3-2F1B-C349-8CDF-2C817E25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9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Any questions?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0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wall clock on a yellow background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6" r="19192" b="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/>
              <a:t>BREAK TIME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Mitigating weaknesses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5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187" y="170918"/>
            <a:ext cx="8985251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Reviewing Tina’s weaknesses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516436"/>
            <a:ext cx="10557164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With a partner, try to remember as many weaknesses mentioned by Tina in her self-evaluation last week. Go to TASK 4 of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5 – Worksheet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and circle all the ones you remembered. 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Tina’s career goal is to become a restaurant manager. Which of the weaknesses mentioned in TASK 4 do you think may impede her the most in reaching her goal? Why?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Decide which of the steps from TASK 5 is necessary, useful or realistic for Tina to take in order for her to improve her IT skills.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3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187" y="170918"/>
            <a:ext cx="8985251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000" b="1" dirty="0"/>
              <a:t>Reviewing your current weaknesses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1869252"/>
            <a:ext cx="105571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Share with your peers the weaknesses identified in Week 4 in your self-assessment report and the peer appraisals you completed for homework. 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Which are your worst weaknesses from the list? Why do you think you’re particularly bad at these things?</a:t>
            </a:r>
          </a:p>
          <a:p>
            <a:pPr marL="514350" indent="-514350">
              <a:buFont typeface="+mj-lt"/>
              <a:buAutoNum type="arabicPeriod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Which of your weaknesses may actually be a problem for you reaching your career goals? Why?  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41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378" y="208796"/>
            <a:ext cx="9351109" cy="1456267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/>
              <a:t>Coming up with solutions to overcome your current weaknesses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56378" y="1940223"/>
            <a:ext cx="1055716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Pick 3 of the weaknesses you have just identified as crucial to remedy for your career.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Using the table in TASK 6 of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5 – Worksheet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document, explain why these weaknesses may be an issue for you and think of 2 steps you can take to help you overcome these weaknesses.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Share what solutions you found with your peers.</a:t>
            </a:r>
          </a:p>
          <a:p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phic 2" descr="Open Folder">
            <a:extLst>
              <a:ext uri="{FF2B5EF4-FFF2-40B4-BE49-F238E27FC236}">
                <a16:creationId xmlns:a16="http://schemas.microsoft.com/office/drawing/2014/main" id="{0C8F4895-5522-6747-9347-161F0D71C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Any questions?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all covered with sticky notes.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79" b="45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Summary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3500" b="1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79944"/>
            <a:ext cx="108715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After today’s class you should be able to:</a:t>
            </a:r>
          </a:p>
          <a:p>
            <a:endParaRPr lang="en-GB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Discuss specific opportunities available to you to help you reach your career goal.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Present a coherent plan of action to counter the negative impact of your current weaknesses on reaching your career goal.</a:t>
            </a:r>
          </a:p>
          <a:p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2098474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egnant woman at work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0453" b="2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Homework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DE2AFF0-0440-4F06-B1DF-78376F2D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AB6B45E-632E-4C37-A285-6FAD80F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B5756-449D-954E-8FF9-94922B9D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+mn-lt"/>
              </a:rPr>
              <a:t>Week 5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b="1" dirty="0">
                <a:solidFill>
                  <a:srgbClr val="FFFFFF"/>
                </a:solidFill>
                <a:latin typeface="+mn-lt"/>
              </a:rPr>
              <a:t>-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b="1" dirty="0">
                <a:solidFill>
                  <a:srgbClr val="FFFFFF"/>
                </a:solidFill>
                <a:latin typeface="+mn-lt"/>
              </a:rPr>
              <a:t>In Today’s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7C5A2-796C-9949-AD61-A7C158E5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49C4A4A-20FF-17D5-896E-4DB48B2B3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551379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182280"/>
            <a:ext cx="10131425" cy="1456267"/>
          </a:xfrm>
        </p:spPr>
        <p:txBody>
          <a:bodyPr>
            <a:normAutofit/>
          </a:bodyPr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en-US" sz="4000" b="1" dirty="0"/>
              <a:t>HOMEWORK</a:t>
            </a:r>
            <a:endParaRPr lang="en-GB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509296" y="838470"/>
            <a:ext cx="11682704" cy="678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00" dirty="0">
                <a:latin typeface="Calibri" panose="020F0502020204030204" pitchFamily="34" charset="0"/>
                <a:cs typeface="Calibri" panose="020F0502020204030204" pitchFamily="34" charset="0"/>
              </a:rPr>
              <a:t>Look up the biography of one famous professional from within your speciality (see below), or a person of your choice, and make a list of </a:t>
            </a:r>
            <a:r>
              <a:rPr lang="en-GB" sz="2300" b="1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15 items </a:t>
            </a:r>
            <a:r>
              <a:rPr lang="en-GB" sz="2300" dirty="0">
                <a:latin typeface="Calibri" panose="020F0502020204030204" pitchFamily="34" charset="0"/>
                <a:cs typeface="Calibri" panose="020F0502020204030204" pitchFamily="34" charset="0"/>
              </a:rPr>
              <a:t>for the following: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3325" lvl="2" indent="-568325">
              <a:buFont typeface="+mj-lt"/>
              <a:buAutoNum type="arabicPeriod"/>
            </a:pPr>
            <a:r>
              <a:rPr lang="en-GB" sz="2300" dirty="0">
                <a:latin typeface="Calibri" panose="020F0502020204030204" pitchFamily="34" charset="0"/>
                <a:cs typeface="Calibri" panose="020F0502020204030204" pitchFamily="34" charset="0"/>
              </a:rPr>
              <a:t>The most important career events in their lives (educational and professional)</a:t>
            </a:r>
          </a:p>
          <a:p>
            <a:pPr marL="1203325" lvl="2" indent="-568325">
              <a:buFont typeface="+mj-lt"/>
              <a:buAutoNum type="arabicPeriod"/>
            </a:pPr>
            <a:r>
              <a:rPr lang="en-GB" sz="2300" dirty="0">
                <a:latin typeface="Calibri" panose="020F0502020204030204" pitchFamily="34" charset="0"/>
                <a:cs typeface="Calibri" panose="020F0502020204030204" pitchFamily="34" charset="0"/>
              </a:rPr>
              <a:t>Their skills and qualities</a:t>
            </a:r>
          </a:p>
          <a:p>
            <a:pPr marL="1203325" lvl="2" indent="-568325">
              <a:buFont typeface="+mj-lt"/>
              <a:buAutoNum type="arabicPeriod"/>
            </a:pPr>
            <a:r>
              <a:rPr lang="en-GB" sz="2300" dirty="0">
                <a:latin typeface="Calibri" panose="020F0502020204030204" pitchFamily="34" charset="0"/>
                <a:cs typeface="Calibri" panose="020F0502020204030204" pitchFamily="34" charset="0"/>
              </a:rPr>
              <a:t>Any awards or prizes they have received</a:t>
            </a:r>
          </a:p>
          <a:p>
            <a:pPr marL="1485900" lvl="2" indent="-571500">
              <a:buFont typeface="+mj-lt"/>
              <a:buAutoNum type="arabicPeriod"/>
            </a:pPr>
            <a:endParaRPr lang="en-GB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300" u="sng" dirty="0"/>
              <a:t>Business, Finance and Accounting:</a:t>
            </a:r>
            <a:r>
              <a:rPr lang="en-GB" sz="2300" dirty="0"/>
              <a:t>	</a:t>
            </a:r>
          </a:p>
          <a:p>
            <a:r>
              <a:rPr lang="en-GB" sz="2300" dirty="0">
                <a:sym typeface="Wingdings" pitchFamily="2" charset="2"/>
              </a:rPr>
              <a:t>Bill Gates / Mark Zuckerberg / Madam C. J. Walker / Oprah Winfrey / Deborah </a:t>
            </a:r>
            <a:r>
              <a:rPr lang="en-GB" sz="2300" dirty="0" err="1">
                <a:sym typeface="Wingdings" pitchFamily="2" charset="2"/>
              </a:rPr>
              <a:t>Meaden</a:t>
            </a:r>
            <a:endParaRPr lang="en-GB" sz="2300" dirty="0">
              <a:sym typeface="Wingdings" pitchFamily="2" charset="2"/>
            </a:endParaRPr>
          </a:p>
          <a:p>
            <a:endParaRPr lang="en-GB" sz="500" dirty="0"/>
          </a:p>
          <a:p>
            <a:pPr lvl="0"/>
            <a:r>
              <a:rPr lang="en-GB" sz="2300" u="sng" dirty="0"/>
              <a:t>Tourism, Hospitality, and Events Management:</a:t>
            </a:r>
            <a:r>
              <a:rPr lang="en-GB" sz="2300" dirty="0"/>
              <a:t>	</a:t>
            </a:r>
          </a:p>
          <a:p>
            <a:pPr lvl="0"/>
            <a:r>
              <a:rPr lang="en-GB" sz="2300" dirty="0">
                <a:sym typeface="Wingdings" pitchFamily="2" charset="2"/>
              </a:rPr>
              <a:t>Richard Branson / Maureen Wheeler / Thomas Cook 	/ J. Willard Marriott</a:t>
            </a:r>
          </a:p>
          <a:p>
            <a:pPr lvl="0"/>
            <a:endParaRPr lang="en-GB" sz="500" dirty="0"/>
          </a:p>
          <a:p>
            <a:pPr lvl="0"/>
            <a:r>
              <a:rPr lang="en-GB" sz="2300" u="sng" dirty="0"/>
              <a:t>Health:</a:t>
            </a:r>
            <a:r>
              <a:rPr lang="en-GB" sz="2300" dirty="0"/>
              <a:t>	</a:t>
            </a:r>
          </a:p>
          <a:p>
            <a:pPr lvl="0"/>
            <a:r>
              <a:rPr lang="en-GB" sz="2300" dirty="0">
                <a:sym typeface="Wingdings" pitchFamily="2" charset="2"/>
              </a:rPr>
              <a:t>Nigel Crisp / Chris Whitty / Florence Nightingale</a:t>
            </a:r>
          </a:p>
          <a:p>
            <a:pPr lvl="0"/>
            <a:endParaRPr lang="en-GB" sz="500" dirty="0"/>
          </a:p>
          <a:p>
            <a:pPr lvl="0"/>
            <a:r>
              <a:rPr lang="en-GB" sz="2300" u="sng" dirty="0"/>
              <a:t>Law:</a:t>
            </a:r>
            <a:r>
              <a:rPr lang="en-GB" sz="2300" dirty="0"/>
              <a:t>	</a:t>
            </a:r>
          </a:p>
          <a:p>
            <a:pPr lvl="0"/>
            <a:r>
              <a:rPr lang="en-GB" sz="2300" dirty="0">
                <a:sym typeface="Wingdings" pitchFamily="2" charset="2"/>
              </a:rPr>
              <a:t>Ruth Bader Ginsburg / Amal Clooney / Peter </a:t>
            </a:r>
            <a:r>
              <a:rPr lang="en-GB" sz="2300" dirty="0" err="1">
                <a:sym typeface="Wingdings" pitchFamily="2" charset="2"/>
              </a:rPr>
              <a:t>Benenson</a:t>
            </a:r>
            <a:endParaRPr lang="en-GB" sz="2300" dirty="0">
              <a:sym typeface="Wingdings" pitchFamily="2" charset="2"/>
            </a:endParaRPr>
          </a:p>
          <a:p>
            <a:pPr lvl="0" algn="ctr"/>
            <a:endParaRPr lang="en-GB" sz="1000" dirty="0">
              <a:sym typeface="Wingdings" pitchFamily="2" charset="2"/>
            </a:endParaRPr>
          </a:p>
          <a:p>
            <a:pPr algn="ctr"/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⚠️ </a:t>
            </a:r>
            <a:r>
              <a:rPr lang="en-GB" sz="2500" b="1" dirty="0">
                <a:latin typeface="Calibri" panose="020F0502020204030204" pitchFamily="34" charset="0"/>
                <a:cs typeface="Calibri" panose="020F0502020204030204" pitchFamily="34" charset="0"/>
              </a:rPr>
              <a:t>Make sure to bring a laptop to use in class for next week.</a:t>
            </a:r>
          </a:p>
          <a:p>
            <a:pPr lvl="0"/>
            <a:endParaRPr lang="en-GB" sz="25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5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92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2270839"/>
            <a:ext cx="10820400" cy="332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Prospects (n.d.) </a:t>
            </a:r>
            <a:r>
              <a:rPr lang="en-GB" sz="2500" i="1" dirty="0">
                <a:latin typeface="Calibri" panose="020F0502020204030204" pitchFamily="34" charset="0"/>
                <a:cs typeface="Calibri" panose="020F0502020204030204" pitchFamily="34" charset="0"/>
              </a:rPr>
              <a:t>Jobs and Work Experience 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[online] Available at: &lt;https://www.prospects.ac.uk/jobs-and-work-experience/work-experience-and-internships&gt; [accessed on 26</a:t>
            </a:r>
            <a:r>
              <a:rPr lang="en-GB" sz="2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 August 2022]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0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p of students working in library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71" b="77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Homework review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Homework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651590"/>
            <a:ext cx="1089426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Share with your peers the results from your 3 peer appraisals and discuss whether the feedback from your acquaintances matched the strengths and weaknesses from the self-assessment report you saved last week.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Share with your peers the two additional strengths that you wrote about for homework and explain how these strengths relate to your future career.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phic 2" descr="Open Folder">
            <a:extLst>
              <a:ext uri="{FF2B5EF4-FFF2-40B4-BE49-F238E27FC236}">
                <a16:creationId xmlns:a16="http://schemas.microsoft.com/office/drawing/2014/main" id="{6AEF3A13-4F0A-9B3B-9D06-2921C1764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Looking for opportunities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6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Brainstorming opportunities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3471AE9F-533A-DCAD-1F4D-D86CE6D4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920" y="3298372"/>
            <a:ext cx="2984158" cy="2344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51A119-8EED-7DC6-12B3-A2DCED63A945}"/>
              </a:ext>
            </a:extLst>
          </p:cNvPr>
          <p:cNvSpPr txBox="1"/>
          <p:nvPr/>
        </p:nvSpPr>
        <p:spPr>
          <a:xfrm>
            <a:off x="1494688" y="1451247"/>
            <a:ext cx="98238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Aside from a job or completing a professional qualification, what other types of career opportunities can you think of? Brainstorm with your peers.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60ACFE-ACD2-6FCD-FC2E-20939261DB1F}"/>
              </a:ext>
            </a:extLst>
          </p:cNvPr>
          <p:cNvSpPr txBox="1"/>
          <p:nvPr/>
        </p:nvSpPr>
        <p:spPr>
          <a:xfrm>
            <a:off x="8706267" y="4056777"/>
            <a:ext cx="10232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Job</a:t>
            </a:r>
            <a:endParaRPr lang="en-GB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F8700-3E42-F7DE-2A26-0CC818315163}"/>
              </a:ext>
            </a:extLst>
          </p:cNvPr>
          <p:cNvSpPr txBox="1"/>
          <p:nvPr/>
        </p:nvSpPr>
        <p:spPr>
          <a:xfrm>
            <a:off x="1264857" y="4038507"/>
            <a:ext cx="26679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Professional qualification</a:t>
            </a:r>
            <a:endParaRPr lang="en-GB" sz="3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4F91DC-1512-8CF4-CB47-ED75D70D56B9}"/>
              </a:ext>
            </a:extLst>
          </p:cNvPr>
          <p:cNvCxnSpPr>
            <a:cxnSpLocks/>
          </p:cNvCxnSpPr>
          <p:nvPr/>
        </p:nvCxnSpPr>
        <p:spPr>
          <a:xfrm flipH="1">
            <a:off x="3431097" y="4515436"/>
            <a:ext cx="960425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B7CFBA-5F01-F505-2620-5B997D615D2D}"/>
              </a:ext>
            </a:extLst>
          </p:cNvPr>
          <p:cNvCxnSpPr>
            <a:cxnSpLocks/>
          </p:cNvCxnSpPr>
          <p:nvPr/>
        </p:nvCxnSpPr>
        <p:spPr>
          <a:xfrm flipH="1">
            <a:off x="7703245" y="4386005"/>
            <a:ext cx="960425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06FE51-C0A9-17F2-A43A-58D6D9901B14}"/>
              </a:ext>
            </a:extLst>
          </p:cNvPr>
          <p:cNvCxnSpPr>
            <a:cxnSpLocks/>
          </p:cNvCxnSpPr>
          <p:nvPr/>
        </p:nvCxnSpPr>
        <p:spPr>
          <a:xfrm flipH="1">
            <a:off x="3588327" y="5087162"/>
            <a:ext cx="803195" cy="351578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7AB5FD-BAE3-2FA1-3AE9-158F5DC0BD0F}"/>
              </a:ext>
            </a:extLst>
          </p:cNvPr>
          <p:cNvCxnSpPr>
            <a:cxnSpLocks/>
          </p:cNvCxnSpPr>
          <p:nvPr/>
        </p:nvCxnSpPr>
        <p:spPr>
          <a:xfrm flipH="1" flipV="1">
            <a:off x="3698910" y="3666712"/>
            <a:ext cx="692612" cy="276999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20B870-94F6-35DE-4DE8-73161094A59F}"/>
              </a:ext>
            </a:extLst>
          </p:cNvPr>
          <p:cNvCxnSpPr>
            <a:cxnSpLocks/>
          </p:cNvCxnSpPr>
          <p:nvPr/>
        </p:nvCxnSpPr>
        <p:spPr>
          <a:xfrm flipV="1">
            <a:off x="6095999" y="2983301"/>
            <a:ext cx="0" cy="168012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D336FF1-9BD5-20D1-57D9-391BA27A541F}"/>
              </a:ext>
            </a:extLst>
          </p:cNvPr>
          <p:cNvCxnSpPr>
            <a:cxnSpLocks/>
          </p:cNvCxnSpPr>
          <p:nvPr/>
        </p:nvCxnSpPr>
        <p:spPr>
          <a:xfrm flipH="1">
            <a:off x="7800476" y="3666712"/>
            <a:ext cx="905791" cy="370532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4BAEFCE-1DC6-B2D3-182F-8F83CC24D081}"/>
              </a:ext>
            </a:extLst>
          </p:cNvPr>
          <p:cNvCxnSpPr>
            <a:cxnSpLocks/>
          </p:cNvCxnSpPr>
          <p:nvPr/>
        </p:nvCxnSpPr>
        <p:spPr>
          <a:xfrm flipV="1">
            <a:off x="5327175" y="5790007"/>
            <a:ext cx="281921" cy="223473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B67936-13B7-3908-692F-B83108E332A1}"/>
              </a:ext>
            </a:extLst>
          </p:cNvPr>
          <p:cNvCxnSpPr>
            <a:cxnSpLocks/>
          </p:cNvCxnSpPr>
          <p:nvPr/>
        </p:nvCxnSpPr>
        <p:spPr>
          <a:xfrm flipH="1" flipV="1">
            <a:off x="6961961" y="5810238"/>
            <a:ext cx="408657" cy="203242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EA42C4-AF73-F467-1F92-F29670E3A978}"/>
              </a:ext>
            </a:extLst>
          </p:cNvPr>
          <p:cNvCxnSpPr>
            <a:cxnSpLocks/>
          </p:cNvCxnSpPr>
          <p:nvPr/>
        </p:nvCxnSpPr>
        <p:spPr>
          <a:xfrm flipH="1" flipV="1">
            <a:off x="7703245" y="4820236"/>
            <a:ext cx="480212" cy="266926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4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Types of opportunities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1351496"/>
            <a:ext cx="10557164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Go to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https://www.prospects.ac.uk/jobs-and-work-experience/work-experience-and-internships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and search the different terms from TASK 1 in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5 – Worksheet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 (use the specific links in the worksheet for Graduate Schemes and Professional Qualifications).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With your peers, take some notes on what you have found for each opportunity.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Match the definition in TASK 2 to the type of opportunity you have just researched.</a:t>
            </a:r>
            <a:endParaRPr lang="en-GB" sz="3500" b="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opportunities available to you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1673617"/>
            <a:ext cx="105571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Think back to your career goal and answer the questions below in your groups:</a:t>
            </a:r>
          </a:p>
          <a:p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Which of the opportunities from TASKs 1 and 2 do you think could help you achieve your career goal? How so?</a:t>
            </a:r>
          </a:p>
          <a:p>
            <a:pPr marL="514350" indent="-514350">
              <a:buFont typeface="+mj-lt"/>
              <a:buAutoNum type="arabicPeriod"/>
            </a:pP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Which of these opportunities might be available to you in your place of study/work?</a:t>
            </a:r>
          </a:p>
        </p:txBody>
      </p:sp>
    </p:spTree>
    <p:extLst>
      <p:ext uri="{BB962C8B-B14F-4D97-AF65-F5344CB8AC3E}">
        <p14:creationId xmlns:p14="http://schemas.microsoft.com/office/powerpoint/2010/main" val="273315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187" y="170918"/>
            <a:ext cx="8985251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000" b="1" dirty="0"/>
              <a:t>Opportunities available to you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1869252"/>
            <a:ext cx="105571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internet to find one example for 3 of the opportunities you have discussed from within your industry. Take notes in TASK 3 in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5 – Worksheet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document. Make sure to look at the example in the task.</a:t>
            </a:r>
          </a:p>
          <a:p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Share what you have found with a group of peers.</a:t>
            </a:r>
          </a:p>
        </p:txBody>
      </p:sp>
      <p:pic>
        <p:nvPicPr>
          <p:cNvPr id="3" name="Graphic 2" descr="Open Folder">
            <a:extLst>
              <a:ext uri="{FF2B5EF4-FFF2-40B4-BE49-F238E27FC236}">
                <a16:creationId xmlns:a16="http://schemas.microsoft.com/office/drawing/2014/main" id="{0C8F4895-5522-6747-9347-161F0D71C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{79437FF1-848F-D445-834A-9CE71C04F337}tf10001058</Template>
  <TotalTime>43632</TotalTime>
  <Words>862</Words>
  <Application>Microsoft Macintosh PowerPoint</Application>
  <PresentationFormat>Widescreen</PresentationFormat>
  <Paragraphs>88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Celestial</vt:lpstr>
      <vt:lpstr>Professional Development Skills 1   Week 5 – Station 5 &amp; 6: Planning your route and targeting your first step</vt:lpstr>
      <vt:lpstr>Week 5 - In Today’s class</vt:lpstr>
      <vt:lpstr>Homework review</vt:lpstr>
      <vt:lpstr>Homework Review</vt:lpstr>
      <vt:lpstr>Looking for opportunities</vt:lpstr>
      <vt:lpstr>Brainstorming opportunities</vt:lpstr>
      <vt:lpstr>Types of opportunities</vt:lpstr>
      <vt:lpstr>opportunities available to you 1</vt:lpstr>
      <vt:lpstr>Opportunities available to you 2</vt:lpstr>
      <vt:lpstr>Any questions?</vt:lpstr>
      <vt:lpstr>BREAK TIME</vt:lpstr>
      <vt:lpstr>Mitigating weaknesses</vt:lpstr>
      <vt:lpstr>Reviewing Tina’s weaknesses</vt:lpstr>
      <vt:lpstr>Reviewing your current weaknesses</vt:lpstr>
      <vt:lpstr>Coming up with solutions to overcome your current weaknesses</vt:lpstr>
      <vt:lpstr>Any questions?</vt:lpstr>
      <vt:lpstr>Summary</vt:lpstr>
      <vt:lpstr>SUMMARY</vt:lpstr>
      <vt:lpstr>Homework</vt:lpstr>
      <vt:lpstr>HOMEWORK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Kenz M BC</dc:creator>
  <cp:lastModifiedBy>Kenz M BC</cp:lastModifiedBy>
  <cp:revision>184</cp:revision>
  <dcterms:created xsi:type="dcterms:W3CDTF">2022-06-22T16:50:06Z</dcterms:created>
  <dcterms:modified xsi:type="dcterms:W3CDTF">2023-02-06T12:47:30Z</dcterms:modified>
</cp:coreProperties>
</file>